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mputer Says No" charset="1" panose="00000400000000000000"/>
      <p:regular r:id="rId19"/>
    </p:embeddedFont>
    <p:embeddedFont>
      <p:font typeface="Poppins Light" charset="1" panose="000004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513221" y="3614655"/>
            <a:ext cx="12387628" cy="6672345"/>
          </a:xfrm>
          <a:prstGeom prst="rect">
            <a:avLst/>
          </a:prstGeom>
        </p:spPr>
        <p:txBody>
          <a:bodyPr anchor="t" rtlCol="false" tIns="0" lIns="0" bIns="0" rIns="0">
            <a:spAutoFit/>
          </a:bodyPr>
          <a:lstStyle/>
          <a:p>
            <a:pPr algn="ctr">
              <a:lnSpc>
                <a:spcPts val="12657"/>
              </a:lnSpc>
            </a:pPr>
            <a:r>
              <a:rPr lang="en-US" sz="17579">
                <a:solidFill>
                  <a:srgbClr val="6866E1"/>
                </a:solidFill>
                <a:latin typeface="Computer Says No"/>
                <a:ea typeface="Computer Says No"/>
                <a:cs typeface="Computer Says No"/>
                <a:sym typeface="Computer Says No"/>
              </a:rPr>
              <a:t>ROBOTICS AND KINEMATICS DIGITAL ASSIGNMENT-2</a:t>
            </a:r>
          </a:p>
        </p:txBody>
      </p:sp>
      <p:sp>
        <p:nvSpPr>
          <p:cNvPr name="Freeform 9" id="9"/>
          <p:cNvSpPr/>
          <p:nvPr/>
        </p:nvSpPr>
        <p:spPr>
          <a:xfrm flipH="true" flipV="false" rot="0">
            <a:off x="10122166" y="251718"/>
            <a:ext cx="8078630" cy="11840963"/>
          </a:xfrm>
          <a:custGeom>
            <a:avLst/>
            <a:gdLst/>
            <a:ahLst/>
            <a:cxnLst/>
            <a:rect r="r" b="b" t="t" l="l"/>
            <a:pathLst>
              <a:path h="11840963" w="8078630">
                <a:moveTo>
                  <a:pt x="8078630" y="0"/>
                </a:moveTo>
                <a:lnTo>
                  <a:pt x="0" y="0"/>
                </a:lnTo>
                <a:lnTo>
                  <a:pt x="0" y="11840964"/>
                </a:lnTo>
                <a:lnTo>
                  <a:pt x="8078630" y="11840964"/>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H="true" flipV="true">
            <a:off x="17582023" y="242675"/>
            <a:ext cx="0" cy="5786479"/>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717142" y="438150"/>
            <a:ext cx="12089891" cy="1040362"/>
          </a:xfrm>
          <a:prstGeom prst="rect">
            <a:avLst/>
          </a:prstGeom>
        </p:spPr>
        <p:txBody>
          <a:bodyPr anchor="t" rtlCol="false" tIns="0" lIns="0" bIns="0" rIns="0">
            <a:spAutoFit/>
          </a:bodyPr>
          <a:lstStyle/>
          <a:p>
            <a:pPr algn="ctr" marL="0" indent="0" lvl="0">
              <a:lnSpc>
                <a:spcPts val="7000"/>
              </a:lnSpc>
              <a:spcBef>
                <a:spcPct val="0"/>
              </a:spcBef>
            </a:pPr>
            <a:r>
              <a:rPr lang="en-US" sz="9722">
                <a:solidFill>
                  <a:srgbClr val="6866E1"/>
                </a:solidFill>
                <a:latin typeface="Computer Says No"/>
                <a:ea typeface="Computer Says No"/>
                <a:cs typeface="Computer Says No"/>
                <a:sym typeface="Computer Says No"/>
              </a:rPr>
              <a:t>IMPLEMENTATION</a:t>
            </a:r>
          </a:p>
        </p:txBody>
      </p:sp>
      <p:sp>
        <p:nvSpPr>
          <p:cNvPr name="TextBox 4" id="4"/>
          <p:cNvSpPr txBox="true"/>
          <p:nvPr/>
        </p:nvSpPr>
        <p:spPr>
          <a:xfrm rot="0">
            <a:off x="740555" y="1804000"/>
            <a:ext cx="16806890" cy="8374109"/>
          </a:xfrm>
          <a:prstGeom prst="rect">
            <a:avLst/>
          </a:prstGeom>
        </p:spPr>
        <p:txBody>
          <a:bodyPr anchor="t" rtlCol="false" tIns="0" lIns="0" bIns="0" rIns="0">
            <a:spAutoFit/>
          </a:bodyPr>
          <a:lstStyle/>
          <a:p>
            <a:pPr algn="l">
              <a:lnSpc>
                <a:spcPts val="3724"/>
              </a:lnSpc>
            </a:pPr>
            <a:r>
              <a:rPr lang="en-US" sz="2660">
                <a:solidFill>
                  <a:srgbClr val="FFFFFF"/>
                </a:solidFill>
                <a:latin typeface="Poppins"/>
                <a:ea typeface="Poppins"/>
                <a:cs typeface="Poppins"/>
                <a:sym typeface="Poppins"/>
              </a:rPr>
              <a:t>b.</a:t>
            </a:r>
            <a:r>
              <a:rPr lang="en-US" sz="2660">
                <a:solidFill>
                  <a:srgbClr val="FFFFFF"/>
                </a:solidFill>
                <a:latin typeface="Poppins"/>
                <a:ea typeface="Poppins"/>
                <a:cs typeface="Poppins"/>
                <a:sym typeface="Poppins"/>
              </a:rPr>
              <a:t> Path Planning Algorithm (Shortest Distance Calculation)</a:t>
            </a:r>
          </a:p>
          <a:p>
            <a:pPr algn="l" marL="574439" indent="-287219" lvl="1">
              <a:lnSpc>
                <a:spcPts val="3724"/>
              </a:lnSpc>
              <a:buFont typeface="Arial"/>
              <a:buChar char="•"/>
            </a:pPr>
            <a:r>
              <a:rPr lang="en-US" sz="2660">
                <a:solidFill>
                  <a:srgbClr val="FFFFFF"/>
                </a:solidFill>
                <a:latin typeface="Poppins"/>
                <a:ea typeface="Poppins"/>
                <a:cs typeface="Poppins"/>
                <a:sym typeface="Poppins"/>
              </a:rPr>
              <a:t>Implement a shortest path algorithm like Dijkstra's or A* in the code. The algorithm will continuously compute the shortest path to the target, updating in real-time if obstacles are detected.</a:t>
            </a:r>
          </a:p>
          <a:p>
            <a:pPr algn="l" marL="1148877" indent="-382959" lvl="2">
              <a:lnSpc>
                <a:spcPts val="3724"/>
              </a:lnSpc>
              <a:buFont typeface="Arial"/>
              <a:buChar char="⚬"/>
            </a:pPr>
            <a:r>
              <a:rPr lang="en-US" sz="2660">
                <a:solidFill>
                  <a:srgbClr val="FFFFFF"/>
                </a:solidFill>
                <a:latin typeface="Poppins"/>
                <a:ea typeface="Poppins"/>
                <a:cs typeface="Poppins"/>
                <a:sym typeface="Poppins"/>
              </a:rPr>
              <a:t>Dij</a:t>
            </a:r>
            <a:r>
              <a:rPr lang="en-US" sz="2660">
                <a:solidFill>
                  <a:srgbClr val="FFFFFF"/>
                </a:solidFill>
                <a:latin typeface="Poppins"/>
                <a:ea typeface="Poppins"/>
                <a:cs typeface="Poppins"/>
                <a:sym typeface="Poppins"/>
              </a:rPr>
              <a:t>k</a:t>
            </a:r>
            <a:r>
              <a:rPr lang="en-US" sz="2660">
                <a:solidFill>
                  <a:srgbClr val="FFFFFF"/>
                </a:solidFill>
                <a:latin typeface="Poppins"/>
                <a:ea typeface="Poppins"/>
                <a:cs typeface="Poppins"/>
                <a:sym typeface="Poppins"/>
              </a:rPr>
              <a:t>stra's Algorithm can be used for simple grid-based environments.</a:t>
            </a:r>
          </a:p>
          <a:p>
            <a:pPr algn="l" marL="1148877" indent="-382959" lvl="2">
              <a:lnSpc>
                <a:spcPts val="3724"/>
              </a:lnSpc>
              <a:buFont typeface="Arial"/>
              <a:buChar char="⚬"/>
            </a:pPr>
            <a:r>
              <a:rPr lang="en-US" sz="2660">
                <a:solidFill>
                  <a:srgbClr val="FFFFFF"/>
                </a:solidFill>
                <a:latin typeface="Poppins"/>
                <a:ea typeface="Poppins"/>
                <a:cs typeface="Poppins"/>
                <a:sym typeface="Poppins"/>
              </a:rPr>
              <a:t>A* is more efficient in dynamic environments with obstacles, as it uses a heuristic to guide the search.</a:t>
            </a:r>
          </a:p>
          <a:p>
            <a:pPr algn="l">
              <a:lnSpc>
                <a:spcPts val="3724"/>
              </a:lnSpc>
            </a:pPr>
            <a:r>
              <a:rPr lang="en-US" sz="2660">
                <a:solidFill>
                  <a:srgbClr val="FFFFFF"/>
                </a:solidFill>
                <a:latin typeface="Poppins"/>
                <a:ea typeface="Poppins"/>
                <a:cs typeface="Poppins"/>
                <a:sym typeface="Poppins"/>
              </a:rPr>
              <a:t>c. Obstacle Detection</a:t>
            </a:r>
          </a:p>
          <a:p>
            <a:pPr algn="l">
              <a:lnSpc>
                <a:spcPts val="3724"/>
              </a:lnSpc>
            </a:pPr>
            <a:r>
              <a:rPr lang="en-US" sz="2660">
                <a:solidFill>
                  <a:srgbClr val="FFFFFF"/>
                </a:solidFill>
                <a:latin typeface="Poppins"/>
                <a:ea typeface="Poppins"/>
                <a:cs typeface="Poppins"/>
                <a:sym typeface="Poppins"/>
              </a:rPr>
              <a:t>d. Real-Time Navigation Logic</a:t>
            </a:r>
          </a:p>
          <a:p>
            <a:pPr algn="l">
              <a:lnSpc>
                <a:spcPts val="3724"/>
              </a:lnSpc>
            </a:pPr>
            <a:r>
              <a:rPr lang="en-US" sz="2660">
                <a:solidFill>
                  <a:srgbClr val="FFFFFF"/>
                </a:solidFill>
                <a:latin typeface="Poppins"/>
                <a:ea typeface="Poppins"/>
                <a:cs typeface="Poppins"/>
                <a:sym typeface="Poppins"/>
              </a:rPr>
              <a:t>e. Motor Control</a:t>
            </a:r>
          </a:p>
          <a:p>
            <a:pPr algn="l">
              <a:lnSpc>
                <a:spcPts val="3724"/>
              </a:lnSpc>
            </a:pPr>
          </a:p>
          <a:p>
            <a:pPr algn="l">
              <a:lnSpc>
                <a:spcPts val="3724"/>
              </a:lnSpc>
            </a:pPr>
            <a:r>
              <a:rPr lang="en-US" sz="2660">
                <a:solidFill>
                  <a:srgbClr val="FFFFFF"/>
                </a:solidFill>
                <a:latin typeface="Poppins"/>
                <a:ea typeface="Poppins"/>
                <a:cs typeface="Poppins"/>
                <a:sym typeface="Poppins"/>
              </a:rPr>
              <a:t>3. Testing and Calibration</a:t>
            </a:r>
          </a:p>
          <a:p>
            <a:pPr algn="l" marL="574439" indent="-287219" lvl="1">
              <a:lnSpc>
                <a:spcPts val="3724"/>
              </a:lnSpc>
              <a:buFont typeface="Arial"/>
              <a:buChar char="•"/>
            </a:pPr>
            <a:r>
              <a:rPr lang="en-US" sz="2660">
                <a:solidFill>
                  <a:srgbClr val="FFFFFF"/>
                </a:solidFill>
                <a:latin typeface="Poppins"/>
                <a:ea typeface="Poppins"/>
                <a:cs typeface="Poppins"/>
                <a:sym typeface="Poppins"/>
              </a:rPr>
              <a:t>Test the robot in different environments with obstacles placed at varying distances.</a:t>
            </a:r>
          </a:p>
          <a:p>
            <a:pPr algn="l" marL="574439" indent="-287219" lvl="1">
              <a:lnSpc>
                <a:spcPts val="3724"/>
              </a:lnSpc>
              <a:buFont typeface="Arial"/>
              <a:buChar char="•"/>
            </a:pPr>
            <a:r>
              <a:rPr lang="en-US" sz="2660">
                <a:solidFill>
                  <a:srgbClr val="FFFFFF"/>
                </a:solidFill>
                <a:latin typeface="Poppins"/>
                <a:ea typeface="Poppins"/>
                <a:cs typeface="Poppins"/>
                <a:sym typeface="Poppins"/>
              </a:rPr>
              <a:t>Calibrate the ultrasonic sensor thresholds to ensure that the robot reacts quickly to obstacles.</a:t>
            </a:r>
          </a:p>
          <a:p>
            <a:pPr algn="l" marL="574439" indent="-287219" lvl="1">
              <a:lnSpc>
                <a:spcPts val="3724"/>
              </a:lnSpc>
              <a:buFont typeface="Arial"/>
              <a:buChar char="•"/>
            </a:pPr>
            <a:r>
              <a:rPr lang="en-US" sz="2660">
                <a:solidFill>
                  <a:srgbClr val="FFFFFF"/>
                </a:solidFill>
                <a:latin typeface="Poppins"/>
                <a:ea typeface="Poppins"/>
                <a:cs typeface="Poppins"/>
                <a:sym typeface="Poppins"/>
              </a:rPr>
              <a:t>Test the path planning algorithm by setting different start and end points and ensuring the robot finds the shortest path and avoids obstacles.</a:t>
            </a:r>
          </a:p>
          <a:p>
            <a:pPr algn="l">
              <a:lnSpc>
                <a:spcPts val="3724"/>
              </a:lnSpc>
            </a:pPr>
          </a:p>
          <a:p>
            <a:pPr algn="l">
              <a:lnSpc>
                <a:spcPts val="344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Freeform 3" id="3"/>
          <p:cNvSpPr/>
          <p:nvPr/>
        </p:nvSpPr>
        <p:spPr>
          <a:xfrm flipH="false" flipV="false" rot="0">
            <a:off x="0" y="1192613"/>
            <a:ext cx="5895573" cy="9094387"/>
          </a:xfrm>
          <a:custGeom>
            <a:avLst/>
            <a:gdLst/>
            <a:ahLst/>
            <a:cxnLst/>
            <a:rect r="r" b="b" t="t" l="l"/>
            <a:pathLst>
              <a:path h="9094387" w="5895573">
                <a:moveTo>
                  <a:pt x="0" y="0"/>
                </a:moveTo>
                <a:lnTo>
                  <a:pt x="5895573" y="0"/>
                </a:lnTo>
                <a:lnTo>
                  <a:pt x="5895573" y="9094387"/>
                </a:lnTo>
                <a:lnTo>
                  <a:pt x="0" y="9094387"/>
                </a:lnTo>
                <a:lnTo>
                  <a:pt x="0" y="0"/>
                </a:lnTo>
                <a:close/>
              </a:path>
            </a:pathLst>
          </a:custGeom>
          <a:blipFill>
            <a:blip r:embed="rId3"/>
            <a:stretch>
              <a:fillRect l="0" t="0" r="-26298" b="0"/>
            </a:stretch>
          </a:blipFill>
        </p:spPr>
      </p:sp>
      <p:sp>
        <p:nvSpPr>
          <p:cNvPr name="Freeform 4" id="4"/>
          <p:cNvSpPr/>
          <p:nvPr/>
        </p:nvSpPr>
        <p:spPr>
          <a:xfrm flipH="false" flipV="false" rot="0">
            <a:off x="6072186" y="1192613"/>
            <a:ext cx="5641524" cy="8876705"/>
          </a:xfrm>
          <a:custGeom>
            <a:avLst/>
            <a:gdLst/>
            <a:ahLst/>
            <a:cxnLst/>
            <a:rect r="r" b="b" t="t" l="l"/>
            <a:pathLst>
              <a:path h="8876705" w="5641524">
                <a:moveTo>
                  <a:pt x="0" y="0"/>
                </a:moveTo>
                <a:lnTo>
                  <a:pt x="5641523" y="0"/>
                </a:lnTo>
                <a:lnTo>
                  <a:pt x="5641523" y="8876706"/>
                </a:lnTo>
                <a:lnTo>
                  <a:pt x="0" y="8876706"/>
                </a:lnTo>
                <a:lnTo>
                  <a:pt x="0" y="0"/>
                </a:lnTo>
                <a:close/>
              </a:path>
            </a:pathLst>
          </a:custGeom>
          <a:blipFill>
            <a:blip r:embed="rId4"/>
            <a:stretch>
              <a:fillRect l="-12040" t="0" r="-10295" b="0"/>
            </a:stretch>
          </a:blipFill>
        </p:spPr>
      </p:sp>
      <p:sp>
        <p:nvSpPr>
          <p:cNvPr name="Freeform 5" id="5"/>
          <p:cNvSpPr/>
          <p:nvPr/>
        </p:nvSpPr>
        <p:spPr>
          <a:xfrm flipH="false" flipV="false" rot="0">
            <a:off x="11894684" y="1192613"/>
            <a:ext cx="4964054" cy="6175001"/>
          </a:xfrm>
          <a:custGeom>
            <a:avLst/>
            <a:gdLst/>
            <a:ahLst/>
            <a:cxnLst/>
            <a:rect r="r" b="b" t="t" l="l"/>
            <a:pathLst>
              <a:path h="6175001" w="4964054">
                <a:moveTo>
                  <a:pt x="0" y="0"/>
                </a:moveTo>
                <a:lnTo>
                  <a:pt x="4964054" y="0"/>
                </a:lnTo>
                <a:lnTo>
                  <a:pt x="4964054" y="6175001"/>
                </a:lnTo>
                <a:lnTo>
                  <a:pt x="0" y="6175001"/>
                </a:lnTo>
                <a:lnTo>
                  <a:pt x="0" y="0"/>
                </a:lnTo>
                <a:close/>
              </a:path>
            </a:pathLst>
          </a:custGeom>
          <a:blipFill>
            <a:blip r:embed="rId5"/>
            <a:stretch>
              <a:fillRect l="-5533" t="0" r="-5533" b="0"/>
            </a:stretch>
          </a:blipFill>
        </p:spPr>
      </p:sp>
      <p:sp>
        <p:nvSpPr>
          <p:cNvPr name="TextBox 6" id="6"/>
          <p:cNvSpPr txBox="true"/>
          <p:nvPr/>
        </p:nvSpPr>
        <p:spPr>
          <a:xfrm rot="0">
            <a:off x="0" y="428625"/>
            <a:ext cx="865247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6866E1"/>
                </a:solidFill>
                <a:latin typeface="Computer Says No"/>
                <a:ea typeface="Computer Says No"/>
                <a:cs typeface="Computer Says No"/>
                <a:sym typeface="Computer Says No"/>
              </a:rPr>
              <a:t>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5400000">
            <a:off x="4684576" y="-2297957"/>
            <a:ext cx="8439806" cy="15295463"/>
          </a:xfrm>
          <a:custGeom>
            <a:avLst/>
            <a:gdLst/>
            <a:ahLst/>
            <a:cxnLst/>
            <a:rect r="r" b="b" t="t" l="l"/>
            <a:pathLst>
              <a:path h="15295463" w="8439806">
                <a:moveTo>
                  <a:pt x="8439806" y="15295463"/>
                </a:moveTo>
                <a:lnTo>
                  <a:pt x="0" y="15295463"/>
                </a:lnTo>
                <a:lnTo>
                  <a:pt x="0" y="0"/>
                </a:lnTo>
                <a:lnTo>
                  <a:pt x="8439806" y="0"/>
                </a:lnTo>
                <a:lnTo>
                  <a:pt x="8439806" y="15295463"/>
                </a:lnTo>
                <a:close/>
              </a:path>
            </a:pathLst>
          </a:custGeom>
          <a:blipFill>
            <a:blip r:embed="rId2"/>
            <a:stretch>
              <a:fillRect l="-1342" t="-1087" r="-1708"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028700"/>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0" y="3032992"/>
            <a:ext cx="9144000" cy="6012555"/>
          </a:xfrm>
          <a:prstGeom prst="rect">
            <a:avLst/>
          </a:prstGeom>
        </p:spPr>
        <p:txBody>
          <a:bodyPr anchor="t" rtlCol="false" tIns="0" lIns="0" bIns="0" rIns="0">
            <a:spAutoFit/>
          </a:bodyPr>
          <a:lstStyle/>
          <a:p>
            <a:pPr algn="ctr">
              <a:lnSpc>
                <a:spcPts val="12144"/>
              </a:lnSpc>
            </a:pPr>
            <a:r>
              <a:rPr lang="en-US" sz="16867">
                <a:solidFill>
                  <a:srgbClr val="6866E1"/>
                </a:solidFill>
                <a:latin typeface="Computer Says No"/>
                <a:ea typeface="Computer Says No"/>
                <a:cs typeface="Computer Says No"/>
                <a:sym typeface="Computer Says No"/>
              </a:rPr>
              <a:t>TEAM MEMBERS</a:t>
            </a:r>
          </a:p>
          <a:p>
            <a:pPr algn="ctr">
              <a:lnSpc>
                <a:spcPts val="7034"/>
              </a:lnSpc>
            </a:pPr>
            <a:r>
              <a:rPr lang="en-US" sz="9769">
                <a:solidFill>
                  <a:srgbClr val="6866E1"/>
                </a:solidFill>
                <a:latin typeface="Computer Says No"/>
                <a:ea typeface="Computer Says No"/>
                <a:cs typeface="Computer Says No"/>
                <a:sym typeface="Computer Says No"/>
              </a:rPr>
              <a:t> </a:t>
            </a:r>
          </a:p>
          <a:p>
            <a:pPr algn="ctr" marL="0" indent="0" lvl="0">
              <a:lnSpc>
                <a:spcPts val="7034"/>
              </a:lnSpc>
              <a:spcBef>
                <a:spcPct val="0"/>
              </a:spcBef>
            </a:pPr>
            <a:r>
              <a:rPr lang="en-US" sz="9769">
                <a:solidFill>
                  <a:srgbClr val="6866E1"/>
                </a:solidFill>
                <a:latin typeface="Computer Says No"/>
                <a:ea typeface="Computer Says No"/>
                <a:cs typeface="Computer Says No"/>
                <a:sym typeface="Computer Says No"/>
              </a:rPr>
              <a:t>TANISHA-22BRS1009 ABHINAV-22BRS1081 BHAMINEE-22BRS1278 RIMMI-22BRS1288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8031789" y="3324773"/>
            <a:ext cx="8827243" cy="6162421"/>
            <a:chOff x="0" y="0"/>
            <a:chExt cx="2324870" cy="1623024"/>
          </a:xfrm>
        </p:grpSpPr>
        <p:sp>
          <p:nvSpPr>
            <p:cNvPr name="Freeform 4" id="4"/>
            <p:cNvSpPr/>
            <p:nvPr/>
          </p:nvSpPr>
          <p:spPr>
            <a:xfrm flipH="false" flipV="false" rot="0">
              <a:off x="0" y="0"/>
              <a:ext cx="2324870" cy="1623024"/>
            </a:xfrm>
            <a:custGeom>
              <a:avLst/>
              <a:gdLst/>
              <a:ahLst/>
              <a:cxnLst/>
              <a:rect r="r" b="b" t="t" l="l"/>
              <a:pathLst>
                <a:path h="1623024" w="2324870">
                  <a:moveTo>
                    <a:pt x="0" y="0"/>
                  </a:moveTo>
                  <a:lnTo>
                    <a:pt x="2324870" y="0"/>
                  </a:lnTo>
                  <a:lnTo>
                    <a:pt x="2324870" y="1623024"/>
                  </a:lnTo>
                  <a:lnTo>
                    <a:pt x="0" y="1623024"/>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238125"/>
              <a:ext cx="2324870" cy="1861149"/>
            </a:xfrm>
            <a:prstGeom prst="rect">
              <a:avLst/>
            </a:prstGeom>
          </p:spPr>
          <p:txBody>
            <a:bodyPr anchor="ctr" rtlCol="false" tIns="50800" lIns="50800" bIns="50800" rIns="50800"/>
            <a:lstStyle/>
            <a:p>
              <a:pPr algn="ctr" marL="0" indent="0" lvl="1">
                <a:lnSpc>
                  <a:spcPts val="8080"/>
                </a:lnSpc>
                <a:spcBef>
                  <a:spcPct val="0"/>
                </a:spcBef>
              </a:pPr>
              <a:r>
                <a:rPr lang="en-US" sz="4988">
                  <a:solidFill>
                    <a:srgbClr val="FFFFFF"/>
                  </a:solidFill>
                  <a:latin typeface="Poppins Light"/>
                  <a:ea typeface="Poppins Light"/>
                  <a:cs typeface="Poppins Light"/>
                  <a:sym typeface="Poppins Light"/>
                </a:rPr>
                <a:t>Implement Node MCU based motion planning with shortest distance criteria and obstacle detection capability.</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ea typeface="Computer Says No"/>
                <a:cs typeface="Computer Says No"/>
                <a:sym typeface="Computer Says No"/>
              </a:rPr>
              <a:t>PROBLEM STATEMENT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1498837" y="396243"/>
            <a:ext cx="15547507" cy="2420781"/>
          </a:xfrm>
          <a:prstGeom prst="rect">
            <a:avLst/>
          </a:prstGeom>
        </p:spPr>
        <p:txBody>
          <a:bodyPr anchor="t" rtlCol="false" tIns="0" lIns="0" bIns="0" rIns="0">
            <a:spAutoFit/>
          </a:bodyPr>
          <a:lstStyle/>
          <a:p>
            <a:pPr algn="ctr">
              <a:lnSpc>
                <a:spcPts val="8449"/>
              </a:lnSpc>
            </a:pPr>
            <a:r>
              <a:rPr lang="en-US" sz="11735">
                <a:solidFill>
                  <a:srgbClr val="6866E1"/>
                </a:solidFill>
                <a:latin typeface="Computer Says No"/>
                <a:ea typeface="Computer Says No"/>
                <a:cs typeface="Computer Says No"/>
                <a:sym typeface="Computer Says No"/>
              </a:rPr>
              <a:t>INTRODUCTION</a:t>
            </a:r>
          </a:p>
          <a:p>
            <a:pPr algn="ctr" marL="0" indent="0" lvl="0">
              <a:lnSpc>
                <a:spcPts val="2834"/>
              </a:lnSpc>
              <a:spcBef>
                <a:spcPct val="0"/>
              </a:spcBef>
            </a:pPr>
            <a:r>
              <a:rPr lang="en-US" sz="3936">
                <a:solidFill>
                  <a:srgbClr val="6866E1"/>
                </a:solidFill>
                <a:latin typeface="Computer Says No"/>
                <a:ea typeface="Computer Says No"/>
                <a:cs typeface="Computer Says No"/>
                <a:sym typeface="Computer Says No"/>
              </a:rPr>
              <a:t>THE PROJECT INVOLVES DESIGNING AND IMPLEMENTING A MOTION PLANNING SYSTEM USING A NODEMCU MICROCONTROLLER. THE GOAL IS TO DEVELOP AN INTELLIGENT SYSTEM CAPABLE OF NAVIGATING FROM A START POINT TO A TARGET DESTINATION WHILE ENSURING THAT IT FOLLOWS THE SHORTEST PATH AND AVOIDS OBSTACLES.</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name="TextBox 11" id="11"/>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name="TextBox 12" id="12"/>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name="TextBox 13" id="13"/>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name="TextBox 14" id="14"/>
          <p:cNvSpPr txBox="true"/>
          <p:nvPr/>
        </p:nvSpPr>
        <p:spPr>
          <a:xfrm rot="0">
            <a:off x="13432252" y="5930849"/>
            <a:ext cx="3827048" cy="4108996"/>
          </a:xfrm>
          <a:prstGeom prst="rect">
            <a:avLst/>
          </a:prstGeom>
        </p:spPr>
        <p:txBody>
          <a:bodyPr anchor="t" rtlCol="false" tIns="0" lIns="0" bIns="0" rIns="0">
            <a:spAutoFit/>
          </a:bodyPr>
          <a:lstStyle/>
          <a:p>
            <a:pPr algn="ctr">
              <a:lnSpc>
                <a:spcPts val="3647"/>
              </a:lnSpc>
            </a:pPr>
            <a:r>
              <a:rPr lang="en-US" sz="2251">
                <a:solidFill>
                  <a:srgbClr val="FFFFFF"/>
                </a:solidFill>
                <a:latin typeface="Poppins Light"/>
                <a:ea typeface="Poppins Light"/>
                <a:cs typeface="Poppins Light"/>
                <a:sym typeface="Poppins Light"/>
              </a:rPr>
              <a:t>NodeMCU: NodeMCU is a low-cost, open-source IoT platform based on the ESP8266 Wi-Fi module. It provides flexibility in terms of integrating with sensors and modules, allowing wireless communication for monitoring and control.</a:t>
            </a:r>
          </a:p>
        </p:txBody>
      </p:sp>
      <p:sp>
        <p:nvSpPr>
          <p:cNvPr name="AutoShape 15" id="15"/>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9653071" y="5930849"/>
            <a:ext cx="3121512" cy="4108996"/>
          </a:xfrm>
          <a:prstGeom prst="rect">
            <a:avLst/>
          </a:prstGeom>
        </p:spPr>
        <p:txBody>
          <a:bodyPr anchor="t" rtlCol="false" tIns="0" lIns="0" bIns="0" rIns="0">
            <a:spAutoFit/>
          </a:bodyPr>
          <a:lstStyle/>
          <a:p>
            <a:pPr algn="ctr">
              <a:lnSpc>
                <a:spcPts val="3647"/>
              </a:lnSpc>
            </a:pPr>
            <a:r>
              <a:rPr lang="en-US" sz="2251">
                <a:solidFill>
                  <a:srgbClr val="FFFFFF"/>
                </a:solidFill>
                <a:latin typeface="Poppins Light"/>
                <a:ea typeface="Poppins Light"/>
                <a:cs typeface="Poppins Light"/>
                <a:sym typeface="Poppins Light"/>
              </a:rPr>
              <a:t>Real-Time Processing: The NodeMCU handles the real-time calculation of path adjustments as it navigates, enabling autonomous motion in unpredictable environments.</a:t>
            </a:r>
          </a:p>
        </p:txBody>
      </p:sp>
      <p:sp>
        <p:nvSpPr>
          <p:cNvPr name="TextBox 17" id="17"/>
          <p:cNvSpPr txBox="true"/>
          <p:nvPr/>
        </p:nvSpPr>
        <p:spPr>
          <a:xfrm rot="0">
            <a:off x="5707242" y="5930849"/>
            <a:ext cx="3436758" cy="4108996"/>
          </a:xfrm>
          <a:prstGeom prst="rect">
            <a:avLst/>
          </a:prstGeom>
        </p:spPr>
        <p:txBody>
          <a:bodyPr anchor="t" rtlCol="false" tIns="0" lIns="0" bIns="0" rIns="0">
            <a:spAutoFit/>
          </a:bodyPr>
          <a:lstStyle/>
          <a:p>
            <a:pPr algn="ctr">
              <a:lnSpc>
                <a:spcPts val="3647"/>
              </a:lnSpc>
            </a:pPr>
            <a:r>
              <a:rPr lang="en-US" sz="2251">
                <a:solidFill>
                  <a:srgbClr val="FFFFFF"/>
                </a:solidFill>
                <a:latin typeface="Poppins Light"/>
                <a:ea typeface="Poppins Light"/>
                <a:cs typeface="Poppins Light"/>
                <a:sym typeface="Poppins Light"/>
              </a:rPr>
              <a:t>Obstacle Detection: Equipped with sensors like ultrasonic or infrared, the system continuously scans its environment for obstacles and dynamically adjusts the path to avoid collisions.</a:t>
            </a:r>
          </a:p>
        </p:txBody>
      </p:sp>
      <p:sp>
        <p:nvSpPr>
          <p:cNvPr name="AutoShape 18" id="18"/>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9" id="19"/>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20" id="20"/>
          <p:cNvSpPr txBox="true"/>
          <p:nvPr/>
        </p:nvSpPr>
        <p:spPr>
          <a:xfrm rot="0">
            <a:off x="1498837" y="5921324"/>
            <a:ext cx="3718272" cy="3955453"/>
          </a:xfrm>
          <a:prstGeom prst="rect">
            <a:avLst/>
          </a:prstGeom>
        </p:spPr>
        <p:txBody>
          <a:bodyPr anchor="t" rtlCol="false" tIns="0" lIns="0" bIns="0" rIns="0">
            <a:spAutoFit/>
          </a:bodyPr>
          <a:lstStyle/>
          <a:p>
            <a:pPr algn="ctr">
              <a:lnSpc>
                <a:spcPts val="3971"/>
              </a:lnSpc>
            </a:pPr>
            <a:r>
              <a:rPr lang="en-US" sz="2451">
                <a:solidFill>
                  <a:srgbClr val="FFFFFF"/>
                </a:solidFill>
                <a:latin typeface="Poppins Light"/>
                <a:ea typeface="Poppins Light"/>
                <a:cs typeface="Poppins Light"/>
                <a:sym typeface="Poppins Light"/>
              </a:rPr>
              <a:t>Shortest Path Planning: The system calculates the most efficient path to the destination using algorithms such as Dijkstra's or A* to optimize travel distance or 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437211" y="726956"/>
            <a:ext cx="865247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6866E1"/>
                </a:solidFill>
                <a:latin typeface="Computer Says No"/>
                <a:ea typeface="Computer Says No"/>
                <a:cs typeface="Computer Says No"/>
                <a:sym typeface="Computer Says No"/>
              </a:rPr>
              <a:t>PROJECT STRUCTURE</a:t>
            </a:r>
          </a:p>
        </p:txBody>
      </p:sp>
      <p:sp>
        <p:nvSpPr>
          <p:cNvPr name="TextBox 5" id="5"/>
          <p:cNvSpPr txBox="true"/>
          <p:nvPr/>
        </p:nvSpPr>
        <p:spPr>
          <a:xfrm rot="0">
            <a:off x="7805785" y="2032057"/>
            <a:ext cx="8077331" cy="8376935"/>
          </a:xfrm>
          <a:prstGeom prst="rect">
            <a:avLst/>
          </a:prstGeom>
        </p:spPr>
        <p:txBody>
          <a:bodyPr anchor="t" rtlCol="false" tIns="0" lIns="0" bIns="0" rIns="0">
            <a:spAutoFit/>
          </a:bodyPr>
          <a:lstStyle/>
          <a:p>
            <a:pPr algn="l">
              <a:lnSpc>
                <a:spcPts val="3335"/>
              </a:lnSpc>
            </a:pPr>
            <a:r>
              <a:rPr lang="en-US" sz="2059">
                <a:solidFill>
                  <a:srgbClr val="FFFFFF"/>
                </a:solidFill>
                <a:latin typeface="Poppins Light"/>
                <a:ea typeface="Poppins Light"/>
                <a:cs typeface="Poppins Light"/>
                <a:sym typeface="Poppins Light"/>
              </a:rPr>
              <a:t>1. Chassis (Robot Body)</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Material: The base of the robot is typically made of a lightweight material such as acrylic or aluminum.</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Wheels: The robot is fitted with 2 or 4 wheels, connected to motors for movement. For a 2-wheel design, a castor wheel is added for balance.</a:t>
            </a:r>
          </a:p>
          <a:p>
            <a:pPr algn="l">
              <a:lnSpc>
                <a:spcPts val="3335"/>
              </a:lnSpc>
            </a:pPr>
            <a:r>
              <a:rPr lang="en-US" sz="2059">
                <a:solidFill>
                  <a:srgbClr val="FFFFFF"/>
                </a:solidFill>
                <a:latin typeface="Poppins Light"/>
                <a:ea typeface="Poppins Light"/>
                <a:cs typeface="Poppins Light"/>
                <a:sym typeface="Poppins Light"/>
              </a:rPr>
              <a:t>2. Motors</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DC Motors / Servo Motors: These motors are used to drive the wheels, allowing forward and backward movement, as well as turning left or right.</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Motor Driver (L298N): This module controls the motor's speed and direction based on input from the NodeMCU.</a:t>
            </a:r>
          </a:p>
          <a:p>
            <a:pPr algn="l">
              <a:lnSpc>
                <a:spcPts val="3335"/>
              </a:lnSpc>
            </a:pPr>
            <a:r>
              <a:rPr lang="en-US" sz="2059">
                <a:solidFill>
                  <a:srgbClr val="FFFFFF"/>
                </a:solidFill>
                <a:latin typeface="Poppins Light"/>
                <a:ea typeface="Poppins Light"/>
                <a:cs typeface="Poppins Light"/>
                <a:sym typeface="Poppins Light"/>
              </a:rPr>
              <a:t>3. NodeMCU (ESP8266/ESP32)</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The central processing unit of the robot, which handles sensor input and movement control. It processes obstacle detection, shortest path algorithms, and controls motor movement.</a:t>
            </a:r>
          </a:p>
          <a:p>
            <a:pPr algn="l" marL="444589" indent="-222295" lvl="1">
              <a:lnSpc>
                <a:spcPts val="3335"/>
              </a:lnSpc>
              <a:buFont typeface="Arial"/>
              <a:buChar char="•"/>
            </a:pPr>
            <a:r>
              <a:rPr lang="en-US" sz="2059">
                <a:solidFill>
                  <a:srgbClr val="FFFFFF"/>
                </a:solidFill>
                <a:latin typeface="Poppins Light"/>
                <a:ea typeface="Poppins Light"/>
                <a:cs typeface="Poppins Light"/>
                <a:sym typeface="Poppins Light"/>
              </a:rPr>
              <a:t>Wi-Fi Connectivity: NodeMCU can be connected wirelessly to a user interface for remote monitoring or control.</a:t>
            </a:r>
          </a:p>
          <a:p>
            <a:pPr algn="l">
              <a:lnSpc>
                <a:spcPts val="3335"/>
              </a:lnSpc>
            </a:pPr>
          </a:p>
        </p:txBody>
      </p:sp>
      <p:sp>
        <p:nvSpPr>
          <p:cNvPr name="Freeform 6" id="6"/>
          <p:cNvSpPr/>
          <p:nvPr/>
        </p:nvSpPr>
        <p:spPr>
          <a:xfrm flipH="true" flipV="false" rot="0">
            <a:off x="16175801"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0">
            <a:off x="11941060" y="-4761895"/>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8437211" y="726956"/>
            <a:ext cx="865247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6866E1"/>
                </a:solidFill>
                <a:latin typeface="Computer Says No"/>
                <a:ea typeface="Computer Says No"/>
                <a:cs typeface="Computer Says No"/>
                <a:sym typeface="Computer Says No"/>
              </a:rPr>
              <a:t>PROJECT STRUCTURE</a:t>
            </a:r>
          </a:p>
        </p:txBody>
      </p:sp>
      <p:sp>
        <p:nvSpPr>
          <p:cNvPr name="TextBox 3" id="3"/>
          <p:cNvSpPr txBox="true"/>
          <p:nvPr/>
        </p:nvSpPr>
        <p:spPr>
          <a:xfrm rot="0">
            <a:off x="8010439" y="1654294"/>
            <a:ext cx="8487848" cy="8517188"/>
          </a:xfrm>
          <a:prstGeom prst="rect">
            <a:avLst/>
          </a:prstGeom>
        </p:spPr>
        <p:txBody>
          <a:bodyPr anchor="t" rtlCol="false" tIns="0" lIns="0" bIns="0" rIns="0">
            <a:spAutoFit/>
          </a:bodyPr>
          <a:lstStyle/>
          <a:p>
            <a:pPr algn="l">
              <a:lnSpc>
                <a:spcPts val="3573"/>
              </a:lnSpc>
            </a:pPr>
            <a:r>
              <a:rPr lang="en-US" sz="2206">
                <a:solidFill>
                  <a:srgbClr val="FFFFFF"/>
                </a:solidFill>
                <a:latin typeface="Poppins Light"/>
                <a:ea typeface="Poppins Light"/>
                <a:cs typeface="Poppins Light"/>
                <a:sym typeface="Poppins Light"/>
              </a:rPr>
              <a:t>4. Obstacle Detection Sensors</a:t>
            </a:r>
          </a:p>
          <a:p>
            <a:pPr algn="l" marL="476285" indent="-238142" lvl="1">
              <a:lnSpc>
                <a:spcPts val="3573"/>
              </a:lnSpc>
              <a:buFont typeface="Arial"/>
              <a:buChar char="•"/>
            </a:pPr>
            <a:r>
              <a:rPr lang="en-US" sz="2206">
                <a:solidFill>
                  <a:srgbClr val="FFFFFF"/>
                </a:solidFill>
                <a:latin typeface="Poppins Light"/>
                <a:ea typeface="Poppins Light"/>
                <a:cs typeface="Poppins Light"/>
                <a:sym typeface="Poppins Light"/>
              </a:rPr>
              <a:t>Ultrasonic Sensor (HC-SR04): Placed at the front and/or sides of the robot to measure distances to obstacles. Multiple sensors can be used for 360° detection.</a:t>
            </a:r>
          </a:p>
          <a:p>
            <a:pPr algn="l" marL="476285" indent="-238142" lvl="1">
              <a:lnSpc>
                <a:spcPts val="3573"/>
              </a:lnSpc>
              <a:buFont typeface="Arial"/>
              <a:buChar char="•"/>
            </a:pPr>
            <a:r>
              <a:rPr lang="en-US" sz="2206">
                <a:solidFill>
                  <a:srgbClr val="FFFFFF"/>
                </a:solidFill>
                <a:latin typeface="Poppins Light"/>
                <a:ea typeface="Poppins Light"/>
                <a:cs typeface="Poppins Light"/>
                <a:sym typeface="Poppins Light"/>
              </a:rPr>
              <a:t>Infrar</a:t>
            </a:r>
            <a:r>
              <a:rPr lang="en-US" sz="2206">
                <a:solidFill>
                  <a:srgbClr val="FFFFFF"/>
                </a:solidFill>
                <a:latin typeface="Poppins Light"/>
                <a:ea typeface="Poppins Light"/>
                <a:cs typeface="Poppins Light"/>
                <a:sym typeface="Poppins Light"/>
              </a:rPr>
              <a:t>ed (IR) Sensors: These can also be used for short-range obstacle detection or for detecting changes in surface or lines for path planning.</a:t>
            </a:r>
          </a:p>
          <a:p>
            <a:pPr algn="l">
              <a:lnSpc>
                <a:spcPts val="3573"/>
              </a:lnSpc>
            </a:pPr>
            <a:r>
              <a:rPr lang="en-US" sz="2206">
                <a:solidFill>
                  <a:srgbClr val="FFFFFF"/>
                </a:solidFill>
                <a:latin typeface="Poppins Light"/>
                <a:ea typeface="Poppins Light"/>
                <a:cs typeface="Poppins Light"/>
                <a:sym typeface="Poppins Light"/>
              </a:rPr>
              <a:t>5</a:t>
            </a:r>
            <a:r>
              <a:rPr lang="en-US" sz="2206">
                <a:solidFill>
                  <a:srgbClr val="FFFFFF"/>
                </a:solidFill>
                <a:latin typeface="Poppins Light"/>
                <a:ea typeface="Poppins Light"/>
                <a:cs typeface="Poppins Light"/>
                <a:sym typeface="Poppins Light"/>
              </a:rPr>
              <a:t>. Battery and Power Supply</a:t>
            </a:r>
          </a:p>
          <a:p>
            <a:pPr algn="l" marL="496350" indent="-248175" lvl="1">
              <a:lnSpc>
                <a:spcPts val="3724"/>
              </a:lnSpc>
              <a:buFont typeface="Arial"/>
              <a:buChar char="•"/>
            </a:pPr>
            <a:r>
              <a:rPr lang="en-US" sz="2298">
                <a:solidFill>
                  <a:srgbClr val="FFFFFF"/>
                </a:solidFill>
                <a:latin typeface="Poppins Light"/>
                <a:ea typeface="Poppins Light"/>
                <a:cs typeface="Poppins Light"/>
                <a:sym typeface="Poppins Light"/>
              </a:rPr>
              <a:t>A</a:t>
            </a:r>
            <a:r>
              <a:rPr lang="en-US" sz="2298">
                <a:solidFill>
                  <a:srgbClr val="FFFFFF"/>
                </a:solidFill>
                <a:latin typeface="Poppins Light"/>
                <a:ea typeface="Poppins Light"/>
                <a:cs typeface="Poppins Light"/>
                <a:sym typeface="Poppins Light"/>
              </a:rPr>
              <a:t> Lithium Polymer (Li-Po) battery or Lithium-ion (Li-ion) battery is used to power the robot and its components, ensuring portability.</a:t>
            </a:r>
          </a:p>
          <a:p>
            <a:pPr algn="l" marL="476285" indent="-238142" lvl="1">
              <a:lnSpc>
                <a:spcPts val="3573"/>
              </a:lnSpc>
              <a:buFont typeface="Arial"/>
              <a:buChar char="•"/>
            </a:pPr>
            <a:r>
              <a:rPr lang="en-US" sz="2206">
                <a:solidFill>
                  <a:srgbClr val="FFFFFF"/>
                </a:solidFill>
                <a:latin typeface="Poppins Light"/>
                <a:ea typeface="Poppins Light"/>
                <a:cs typeface="Poppins Light"/>
                <a:sym typeface="Poppins Light"/>
              </a:rPr>
              <a:t>P</a:t>
            </a:r>
            <a:r>
              <a:rPr lang="en-US" sz="2206">
                <a:solidFill>
                  <a:srgbClr val="FFFFFF"/>
                </a:solidFill>
                <a:latin typeface="Poppins Light"/>
                <a:ea typeface="Poppins Light"/>
                <a:cs typeface="Poppins Light"/>
                <a:sym typeface="Poppins Light"/>
              </a:rPr>
              <a:t>ower Management: Voltage regulators are used to ensure the NodeMCU and other components receive the appropriate voltage.</a:t>
            </a:r>
          </a:p>
          <a:p>
            <a:pPr algn="l">
              <a:lnSpc>
                <a:spcPts val="3573"/>
              </a:lnSpc>
            </a:pPr>
            <a:r>
              <a:rPr lang="en-US" sz="2206">
                <a:solidFill>
                  <a:srgbClr val="FFFFFF"/>
                </a:solidFill>
                <a:latin typeface="Poppins Light"/>
                <a:ea typeface="Poppins Light"/>
                <a:cs typeface="Poppins Light"/>
                <a:sym typeface="Poppins Light"/>
              </a:rPr>
              <a:t>6</a:t>
            </a:r>
            <a:r>
              <a:rPr lang="en-US" sz="2206">
                <a:solidFill>
                  <a:srgbClr val="FFFFFF"/>
                </a:solidFill>
                <a:latin typeface="Poppins Light"/>
                <a:ea typeface="Poppins Light"/>
                <a:cs typeface="Poppins Light"/>
                <a:sym typeface="Poppins Light"/>
              </a:rPr>
              <a:t>.</a:t>
            </a:r>
            <a:r>
              <a:rPr lang="en-US" sz="2206">
                <a:solidFill>
                  <a:srgbClr val="FFFFFF"/>
                </a:solidFill>
                <a:latin typeface="Poppins Light"/>
                <a:ea typeface="Poppins Light"/>
                <a:cs typeface="Poppins Light"/>
                <a:sym typeface="Poppins Light"/>
              </a:rPr>
              <a:t> Path Planning Algorithm</a:t>
            </a:r>
          </a:p>
          <a:p>
            <a:pPr algn="l" marL="476285" indent="-238142" lvl="1">
              <a:lnSpc>
                <a:spcPts val="3573"/>
              </a:lnSpc>
              <a:buFont typeface="Arial"/>
              <a:buChar char="•"/>
            </a:pPr>
            <a:r>
              <a:rPr lang="en-US" sz="2206">
                <a:solidFill>
                  <a:srgbClr val="FFFFFF"/>
                </a:solidFill>
                <a:latin typeface="Poppins Light"/>
                <a:ea typeface="Poppins Light"/>
                <a:cs typeface="Poppins Light"/>
                <a:sym typeface="Poppins Light"/>
              </a:rPr>
              <a:t>The NodeMCU runs a path planning algorithm like Dijkstra’s or A* to calculate the shortest distance to the target while avoiding obstacles.</a:t>
            </a:r>
          </a:p>
          <a:p>
            <a:pPr algn="l">
              <a:lnSpc>
                <a:spcPts val="3257"/>
              </a:lnSpc>
            </a:pPr>
          </a:p>
        </p:txBody>
      </p:sp>
      <p:sp>
        <p:nvSpPr>
          <p:cNvPr name="Freeform 4" id="4"/>
          <p:cNvSpPr/>
          <p:nvPr/>
        </p:nvSpPr>
        <p:spPr>
          <a:xfrm flipH="true" flipV="false" rot="0">
            <a:off x="16175801"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5" id="5"/>
          <p:cNvSpPr/>
          <p:nvPr/>
        </p:nvSpPr>
        <p:spPr>
          <a:xfrm flipH="false" flipV="false" rot="0">
            <a:off x="11941060" y="-4761895"/>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
        <p:nvSpPr>
          <p:cNvPr name="Freeform 7" id="7"/>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3089516" y="2500754"/>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8486000" y="526772"/>
            <a:ext cx="570650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ea typeface="Computer Says No"/>
                <a:cs typeface="Computer Says No"/>
                <a:sym typeface="Computer Says No"/>
              </a:rPr>
              <a:t>SYSTEM ARCHITECTURE</a:t>
            </a:r>
          </a:p>
        </p:txBody>
      </p:sp>
      <p:sp>
        <p:nvSpPr>
          <p:cNvPr name="TextBox 10" id="10"/>
          <p:cNvSpPr txBox="true"/>
          <p:nvPr/>
        </p:nvSpPr>
        <p:spPr>
          <a:xfrm rot="0">
            <a:off x="8315773" y="898654"/>
            <a:ext cx="5194051" cy="9253703"/>
          </a:xfrm>
          <a:prstGeom prst="rect">
            <a:avLst/>
          </a:prstGeom>
        </p:spPr>
        <p:txBody>
          <a:bodyPr anchor="t" rtlCol="false" tIns="0" lIns="0" bIns="0" rIns="0">
            <a:spAutoFit/>
          </a:bodyPr>
          <a:lstStyle/>
          <a:p>
            <a:pPr algn="l">
              <a:lnSpc>
                <a:spcPts val="3321"/>
              </a:lnSpc>
            </a:pPr>
          </a:p>
          <a:p>
            <a:pPr algn="l">
              <a:lnSpc>
                <a:spcPts val="3969"/>
              </a:lnSpc>
            </a:pPr>
            <a:r>
              <a:rPr lang="en-US" sz="2450">
                <a:solidFill>
                  <a:srgbClr val="FFFFFF"/>
                </a:solidFill>
                <a:latin typeface="Poppins Light"/>
                <a:ea typeface="Poppins Light"/>
                <a:cs typeface="Poppins Light"/>
                <a:sym typeface="Poppins Light"/>
              </a:rPr>
              <a:t>The basic workflow of the robot is:</a:t>
            </a:r>
          </a:p>
          <a:p>
            <a:pPr algn="l" marL="529056" indent="-264528" lvl="1">
              <a:lnSpc>
                <a:spcPts val="3969"/>
              </a:lnSpc>
              <a:buAutoNum type="arabicPeriod" startAt="1"/>
            </a:pPr>
            <a:r>
              <a:rPr lang="en-US" sz="2450">
                <a:solidFill>
                  <a:srgbClr val="FFFFFF"/>
                </a:solidFill>
                <a:latin typeface="Poppins Light"/>
                <a:ea typeface="Poppins Light"/>
                <a:cs typeface="Poppins Light"/>
                <a:sym typeface="Poppins Light"/>
              </a:rPr>
              <a:t>Input from Sensors → Obstacle detected by ultrasonic/IR sensors.</a:t>
            </a:r>
          </a:p>
          <a:p>
            <a:pPr algn="l" marL="529056" indent="-264528" lvl="1">
              <a:lnSpc>
                <a:spcPts val="3969"/>
              </a:lnSpc>
              <a:buAutoNum type="arabicPeriod" startAt="1"/>
            </a:pPr>
            <a:r>
              <a:rPr lang="en-US" sz="2450">
                <a:solidFill>
                  <a:srgbClr val="FFFFFF"/>
                </a:solidFill>
                <a:latin typeface="Poppins Light"/>
                <a:ea typeface="Poppins Light"/>
                <a:cs typeface="Poppins Light"/>
                <a:sym typeface="Poppins Light"/>
              </a:rPr>
              <a:t>Processing by NodeMCU → Shortest path algorithm computes the route and sends motor control signals.</a:t>
            </a:r>
          </a:p>
          <a:p>
            <a:pPr algn="l" marL="529056" indent="-264528" lvl="1">
              <a:lnSpc>
                <a:spcPts val="3969"/>
              </a:lnSpc>
              <a:buAutoNum type="arabicPeriod" startAt="1"/>
            </a:pPr>
            <a:r>
              <a:rPr lang="en-US" sz="2450">
                <a:solidFill>
                  <a:srgbClr val="FFFFFF"/>
                </a:solidFill>
                <a:latin typeface="Poppins Light"/>
                <a:ea typeface="Poppins Light"/>
                <a:cs typeface="Poppins Light"/>
                <a:sym typeface="Poppins Light"/>
              </a:rPr>
              <a:t>Actuation by Motors → The robot moves forward, turns, or stops based on the processed information.</a:t>
            </a:r>
          </a:p>
          <a:p>
            <a:pPr algn="l">
              <a:lnSpc>
                <a:spcPts val="3969"/>
              </a:lnSpc>
            </a:pPr>
            <a:r>
              <a:rPr lang="en-US" sz="2450">
                <a:solidFill>
                  <a:srgbClr val="FFFFFF"/>
                </a:solidFill>
                <a:latin typeface="Poppins Light"/>
                <a:ea typeface="Poppins Light"/>
                <a:cs typeface="Poppins Light"/>
                <a:sym typeface="Poppins Light"/>
              </a:rPr>
              <a:t>This robotic structure provides a reliable system for autonomous navigation, balancing path efficiency with safety through real-time obstacle detection.</a:t>
            </a:r>
          </a:p>
          <a:p>
            <a:pPr algn="l">
              <a:lnSpc>
                <a:spcPts val="3321"/>
              </a:lnSpc>
            </a:pPr>
          </a:p>
        </p:txBody>
      </p:sp>
      <p:sp>
        <p:nvSpPr>
          <p:cNvPr name="Freeform 11" id="11"/>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4" id="14"/>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H="true" flipV="true">
            <a:off x="17582023" y="242675"/>
            <a:ext cx="0" cy="5786479"/>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717142" y="438150"/>
            <a:ext cx="12089891" cy="1040362"/>
          </a:xfrm>
          <a:prstGeom prst="rect">
            <a:avLst/>
          </a:prstGeom>
        </p:spPr>
        <p:txBody>
          <a:bodyPr anchor="t" rtlCol="false" tIns="0" lIns="0" bIns="0" rIns="0">
            <a:spAutoFit/>
          </a:bodyPr>
          <a:lstStyle/>
          <a:p>
            <a:pPr algn="ctr" marL="0" indent="0" lvl="0">
              <a:lnSpc>
                <a:spcPts val="7000"/>
              </a:lnSpc>
              <a:spcBef>
                <a:spcPct val="0"/>
              </a:spcBef>
            </a:pPr>
            <a:r>
              <a:rPr lang="en-US" sz="9722">
                <a:solidFill>
                  <a:srgbClr val="6866E1"/>
                </a:solidFill>
                <a:latin typeface="Computer Says No"/>
                <a:ea typeface="Computer Says No"/>
                <a:cs typeface="Computer Says No"/>
                <a:sym typeface="Computer Says No"/>
              </a:rPr>
              <a:t>IMPLEMENTATION</a:t>
            </a:r>
          </a:p>
        </p:txBody>
      </p:sp>
      <p:sp>
        <p:nvSpPr>
          <p:cNvPr name="TextBox 4" id="4"/>
          <p:cNvSpPr txBox="true"/>
          <p:nvPr/>
        </p:nvSpPr>
        <p:spPr>
          <a:xfrm rot="0">
            <a:off x="775132" y="1048228"/>
            <a:ext cx="16806890" cy="9263744"/>
          </a:xfrm>
          <a:prstGeom prst="rect">
            <a:avLst/>
          </a:prstGeom>
        </p:spPr>
        <p:txBody>
          <a:bodyPr anchor="t" rtlCol="false" tIns="0" lIns="0" bIns="0" rIns="0">
            <a:spAutoFit/>
          </a:bodyPr>
          <a:lstStyle/>
          <a:p>
            <a:pPr algn="l">
              <a:lnSpc>
                <a:spcPts val="4564"/>
              </a:lnSpc>
            </a:pPr>
          </a:p>
          <a:p>
            <a:pPr algn="l">
              <a:lnSpc>
                <a:spcPts val="4284"/>
              </a:lnSpc>
            </a:pPr>
            <a:r>
              <a:rPr lang="en-US" sz="3060">
                <a:solidFill>
                  <a:srgbClr val="FFFFFF"/>
                </a:solidFill>
                <a:latin typeface="Poppins Light"/>
                <a:ea typeface="Poppins Light"/>
                <a:cs typeface="Poppins Light"/>
                <a:sym typeface="Poppins Light"/>
              </a:rPr>
              <a:t>The implementation of this project involves several steps, starting from the hardware setup to the software development and integration. Here’s a detailed guide on how to implement the project:</a:t>
            </a:r>
          </a:p>
          <a:p>
            <a:pPr algn="l">
              <a:lnSpc>
                <a:spcPts val="4284"/>
              </a:lnSpc>
            </a:pPr>
            <a:r>
              <a:rPr lang="en-US" sz="3060">
                <a:solidFill>
                  <a:srgbClr val="FFFFFF"/>
                </a:solidFill>
                <a:latin typeface="Poppins Light"/>
                <a:ea typeface="Poppins Light"/>
                <a:cs typeface="Poppins Light"/>
                <a:sym typeface="Poppins Light"/>
              </a:rPr>
              <a:t>1. Hardware Setup</a:t>
            </a:r>
          </a:p>
          <a:p>
            <a:pPr algn="l">
              <a:lnSpc>
                <a:spcPts val="4284"/>
              </a:lnSpc>
            </a:pPr>
            <a:r>
              <a:rPr lang="en-US" sz="3060">
                <a:solidFill>
                  <a:srgbClr val="FFFFFF"/>
                </a:solidFill>
                <a:latin typeface="Poppins Light"/>
                <a:ea typeface="Poppins Light"/>
                <a:cs typeface="Poppins Light"/>
                <a:sym typeface="Poppins Light"/>
              </a:rPr>
              <a:t>a. Chassis and Motors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Assemble the robot’s body using a chassis, attaching the DC motors to the wheels.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Connect the motors to the motor driver (L298N), which will be used to control their speed and direction. The motor driver is essential for interfacing between the low-voltage signals from the NodeMCU and the high-power motors.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Ensure the wheels are securely mounted and can rotate freely.</a:t>
            </a:r>
          </a:p>
          <a:p>
            <a:pPr algn="l">
              <a:lnSpc>
                <a:spcPts val="4284"/>
              </a:lnSpc>
            </a:pPr>
            <a:r>
              <a:rPr lang="en-US" sz="3060">
                <a:solidFill>
                  <a:srgbClr val="FFFFFF"/>
                </a:solidFill>
                <a:latin typeface="Poppins Light"/>
                <a:ea typeface="Poppins Light"/>
                <a:cs typeface="Poppins Light"/>
                <a:sym typeface="Poppins Light"/>
              </a:rPr>
              <a:t>b. NodeMCU (ESP8266/ESP32)</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Mount the NodeMCU on the chassis. This board will act as the "brain" of the robot.</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Connect the motor driver to the NodeMCU to allow control of the motors. The IN1, IN2, IN3, IN4 pins of the motor driver are connected to the respective GPIO pins of the NodeMCU to control motor directions.</a:t>
            </a:r>
          </a:p>
          <a:p>
            <a:pPr algn="l">
              <a:lnSpc>
                <a:spcPts val="4284"/>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H="true" flipV="true">
            <a:off x="17582023" y="242675"/>
            <a:ext cx="0" cy="5786479"/>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717142" y="438150"/>
            <a:ext cx="12089891" cy="1040362"/>
          </a:xfrm>
          <a:prstGeom prst="rect">
            <a:avLst/>
          </a:prstGeom>
        </p:spPr>
        <p:txBody>
          <a:bodyPr anchor="t" rtlCol="false" tIns="0" lIns="0" bIns="0" rIns="0">
            <a:spAutoFit/>
          </a:bodyPr>
          <a:lstStyle/>
          <a:p>
            <a:pPr algn="ctr" marL="0" indent="0" lvl="0">
              <a:lnSpc>
                <a:spcPts val="7000"/>
              </a:lnSpc>
              <a:spcBef>
                <a:spcPct val="0"/>
              </a:spcBef>
            </a:pPr>
            <a:r>
              <a:rPr lang="en-US" sz="9722">
                <a:solidFill>
                  <a:srgbClr val="6866E1"/>
                </a:solidFill>
                <a:latin typeface="Computer Says No"/>
                <a:ea typeface="Computer Says No"/>
                <a:cs typeface="Computer Says No"/>
                <a:sym typeface="Computer Says No"/>
              </a:rPr>
              <a:t>IMPLEMENTATION</a:t>
            </a:r>
          </a:p>
        </p:txBody>
      </p:sp>
      <p:sp>
        <p:nvSpPr>
          <p:cNvPr name="TextBox 4" id="4"/>
          <p:cNvSpPr txBox="true"/>
          <p:nvPr/>
        </p:nvSpPr>
        <p:spPr>
          <a:xfrm rot="0">
            <a:off x="740555" y="1446166"/>
            <a:ext cx="16806890" cy="8840834"/>
          </a:xfrm>
          <a:prstGeom prst="rect">
            <a:avLst/>
          </a:prstGeom>
        </p:spPr>
        <p:txBody>
          <a:bodyPr anchor="t" rtlCol="false" tIns="0" lIns="0" bIns="0" rIns="0">
            <a:spAutoFit/>
          </a:bodyPr>
          <a:lstStyle/>
          <a:p>
            <a:pPr algn="l">
              <a:lnSpc>
                <a:spcPts val="3724"/>
              </a:lnSpc>
            </a:pPr>
            <a:r>
              <a:rPr lang="en-US" sz="2660">
                <a:solidFill>
                  <a:srgbClr val="FFFFFF"/>
                </a:solidFill>
                <a:latin typeface="Poppins"/>
                <a:ea typeface="Poppins"/>
                <a:cs typeface="Poppins"/>
                <a:sym typeface="Poppins"/>
              </a:rPr>
              <a:t>c.</a:t>
            </a:r>
            <a:r>
              <a:rPr lang="en-US" sz="2660">
                <a:solidFill>
                  <a:srgbClr val="FFFFFF"/>
                </a:solidFill>
                <a:latin typeface="Poppins"/>
                <a:ea typeface="Poppins"/>
                <a:cs typeface="Poppins"/>
                <a:sym typeface="Poppins"/>
              </a:rPr>
              <a:t> Obstacle Detection Sensors</a:t>
            </a:r>
          </a:p>
          <a:p>
            <a:pPr algn="l" marL="574439" indent="-287219" lvl="1">
              <a:lnSpc>
                <a:spcPts val="3724"/>
              </a:lnSpc>
              <a:buFont typeface="Arial"/>
              <a:buChar char="•"/>
            </a:pPr>
            <a:r>
              <a:rPr lang="en-US" sz="2660">
                <a:solidFill>
                  <a:srgbClr val="FFFFFF"/>
                </a:solidFill>
                <a:latin typeface="Poppins"/>
                <a:ea typeface="Poppins"/>
                <a:cs typeface="Poppins"/>
                <a:sym typeface="Poppins"/>
              </a:rPr>
              <a:t>Ultrasonic sensors (HC-SR04) are used for obstacle detection. Place these sensors at the front (and optionally on the sides) of the robot to measure distances to obstacles.</a:t>
            </a:r>
          </a:p>
          <a:p>
            <a:pPr algn="l" marL="574439" indent="-287219" lvl="1">
              <a:lnSpc>
                <a:spcPts val="3724"/>
              </a:lnSpc>
              <a:buFont typeface="Arial"/>
              <a:buChar char="•"/>
            </a:pPr>
            <a:r>
              <a:rPr lang="en-US" sz="2660">
                <a:solidFill>
                  <a:srgbClr val="FFFFFF"/>
                </a:solidFill>
                <a:latin typeface="Poppins"/>
                <a:ea typeface="Poppins"/>
                <a:cs typeface="Poppins"/>
                <a:sym typeface="Poppins"/>
              </a:rPr>
              <a:t>Connect the VCC, GND, Trigger, and Echo pins of the ultrasonic sensor to the NodeMCU. The Trigger and Echo pins are used for measuring distance by calculating the time taken for sound waves to bounce back from an obstacle.</a:t>
            </a:r>
          </a:p>
          <a:p>
            <a:pPr algn="l">
              <a:lnSpc>
                <a:spcPts val="3724"/>
              </a:lnSpc>
            </a:pPr>
            <a:r>
              <a:rPr lang="en-US" sz="2660">
                <a:solidFill>
                  <a:srgbClr val="FFFFFF"/>
                </a:solidFill>
                <a:latin typeface="Poppins"/>
                <a:ea typeface="Poppins"/>
                <a:cs typeface="Poppins"/>
                <a:sym typeface="Poppins"/>
              </a:rPr>
              <a:t>d. Power Supply</a:t>
            </a:r>
          </a:p>
          <a:p>
            <a:pPr algn="l" marL="574439" indent="-287219" lvl="1">
              <a:lnSpc>
                <a:spcPts val="3724"/>
              </a:lnSpc>
              <a:buFont typeface="Arial"/>
              <a:buChar char="•"/>
            </a:pPr>
            <a:r>
              <a:rPr lang="en-US" sz="2660">
                <a:solidFill>
                  <a:srgbClr val="FFFFFF"/>
                </a:solidFill>
                <a:latin typeface="Poppins"/>
                <a:ea typeface="Poppins"/>
                <a:cs typeface="Poppins"/>
                <a:sym typeface="Poppins"/>
              </a:rPr>
              <a:t>Use a Li-Po/Li-ion battery to power both the NodeMCU and the motors. Connect a voltage regulator if necessary to ensure proper voltage levels for the NodeMCU (3.3V) and the motors (usually 6-12V).</a:t>
            </a:r>
          </a:p>
          <a:p>
            <a:pPr algn="l" marL="574439" indent="-287219" lvl="1">
              <a:lnSpc>
                <a:spcPts val="3724"/>
              </a:lnSpc>
              <a:buFont typeface="Arial"/>
              <a:buChar char="•"/>
            </a:pPr>
            <a:r>
              <a:rPr lang="en-US" sz="2660">
                <a:solidFill>
                  <a:srgbClr val="FFFFFF"/>
                </a:solidFill>
                <a:latin typeface="Poppins"/>
                <a:ea typeface="Poppins"/>
                <a:cs typeface="Poppins"/>
                <a:sym typeface="Poppins"/>
              </a:rPr>
              <a:t>Make </a:t>
            </a:r>
            <a:r>
              <a:rPr lang="en-US" sz="2660">
                <a:solidFill>
                  <a:srgbClr val="FFFFFF"/>
                </a:solidFill>
                <a:latin typeface="Poppins"/>
                <a:ea typeface="Poppins"/>
                <a:cs typeface="Poppins"/>
                <a:sym typeface="Poppins"/>
              </a:rPr>
              <a:t>sure all components are securely powered and the connections are stable.</a:t>
            </a:r>
          </a:p>
          <a:p>
            <a:pPr algn="l">
              <a:lnSpc>
                <a:spcPts val="3724"/>
              </a:lnSpc>
            </a:pPr>
            <a:r>
              <a:rPr lang="en-US" sz="2660">
                <a:solidFill>
                  <a:srgbClr val="FFFFFF"/>
                </a:solidFill>
                <a:latin typeface="Poppins"/>
                <a:ea typeface="Poppins"/>
                <a:cs typeface="Poppins"/>
                <a:sym typeface="Poppins"/>
              </a:rPr>
              <a:t>2. Software Development</a:t>
            </a:r>
          </a:p>
          <a:p>
            <a:pPr algn="l">
              <a:lnSpc>
                <a:spcPts val="3724"/>
              </a:lnSpc>
            </a:pPr>
            <a:r>
              <a:rPr lang="en-US" sz="2660">
                <a:solidFill>
                  <a:srgbClr val="FFFFFF"/>
                </a:solidFill>
                <a:latin typeface="Poppins"/>
                <a:ea typeface="Poppins"/>
                <a:cs typeface="Poppins"/>
                <a:sym typeface="Poppins"/>
              </a:rPr>
              <a:t>a</a:t>
            </a:r>
            <a:r>
              <a:rPr lang="en-US" sz="2660">
                <a:solidFill>
                  <a:srgbClr val="FFFFFF"/>
                </a:solidFill>
                <a:latin typeface="Poppins"/>
                <a:ea typeface="Poppins"/>
                <a:cs typeface="Poppins"/>
                <a:sym typeface="Poppins"/>
              </a:rPr>
              <a:t>. Programming Environment</a:t>
            </a:r>
          </a:p>
          <a:p>
            <a:pPr algn="l" marL="574439" indent="-287219" lvl="1">
              <a:lnSpc>
                <a:spcPts val="3724"/>
              </a:lnSpc>
              <a:buFont typeface="Arial"/>
              <a:buChar char="•"/>
            </a:pPr>
            <a:r>
              <a:rPr lang="en-US" sz="2660">
                <a:solidFill>
                  <a:srgbClr val="FFFFFF"/>
                </a:solidFill>
                <a:latin typeface="Poppins"/>
                <a:ea typeface="Poppins"/>
                <a:cs typeface="Poppins"/>
                <a:sym typeface="Poppins"/>
              </a:rPr>
              <a:t>Use Arduino IDE for writing and uploading the code to the NodeMCU.</a:t>
            </a:r>
          </a:p>
          <a:p>
            <a:pPr algn="l" marL="574439" indent="-287219" lvl="1">
              <a:lnSpc>
                <a:spcPts val="3724"/>
              </a:lnSpc>
              <a:buFont typeface="Arial"/>
              <a:buChar char="•"/>
            </a:pPr>
            <a:r>
              <a:rPr lang="en-US" sz="2660">
                <a:solidFill>
                  <a:srgbClr val="FFFFFF"/>
                </a:solidFill>
                <a:latin typeface="Poppins"/>
                <a:ea typeface="Poppins"/>
                <a:cs typeface="Poppins"/>
                <a:sym typeface="Poppins"/>
              </a:rPr>
              <a:t>Install the necessary libraries for sensor control and Wi-Fi communication:</a:t>
            </a:r>
          </a:p>
          <a:p>
            <a:pPr algn="l" marL="1148877" indent="-382959" lvl="2">
              <a:lnSpc>
                <a:spcPts val="3724"/>
              </a:lnSpc>
              <a:buFont typeface="Arial"/>
              <a:buChar char="⚬"/>
            </a:pPr>
            <a:r>
              <a:rPr lang="en-US" sz="2660">
                <a:solidFill>
                  <a:srgbClr val="FFFFFF"/>
                </a:solidFill>
                <a:latin typeface="Poppins"/>
                <a:ea typeface="Poppins"/>
                <a:cs typeface="Poppins"/>
                <a:sym typeface="Poppins"/>
              </a:rPr>
              <a:t>Ultrasonic Sensor Library for obstacle detection.</a:t>
            </a:r>
          </a:p>
          <a:p>
            <a:pPr algn="l" marL="1148877" indent="-382959" lvl="2">
              <a:lnSpc>
                <a:spcPts val="3724"/>
              </a:lnSpc>
              <a:buFont typeface="Arial"/>
              <a:buChar char="⚬"/>
            </a:pPr>
            <a:r>
              <a:rPr lang="en-US" sz="2660">
                <a:solidFill>
                  <a:srgbClr val="FFFFFF"/>
                </a:solidFill>
                <a:latin typeface="Poppins"/>
                <a:ea typeface="Poppins"/>
                <a:cs typeface="Poppins"/>
                <a:sym typeface="Poppins"/>
              </a:rPr>
              <a:t>Motor Control Library for driving the motors.</a:t>
            </a:r>
          </a:p>
          <a:p>
            <a:pPr algn="l" marL="1148877" indent="-382959" lvl="2">
              <a:lnSpc>
                <a:spcPts val="3724"/>
              </a:lnSpc>
              <a:buFont typeface="Arial"/>
              <a:buChar char="⚬"/>
            </a:pPr>
            <a:r>
              <a:rPr lang="en-US" sz="2660">
                <a:solidFill>
                  <a:srgbClr val="FFFFFF"/>
                </a:solidFill>
                <a:latin typeface="Poppins"/>
                <a:ea typeface="Poppins"/>
                <a:cs typeface="Poppins"/>
                <a:sym typeface="Poppins"/>
              </a:rPr>
              <a:t>WiFi Library if remote control or monitoring is needed.</a:t>
            </a:r>
          </a:p>
          <a:p>
            <a:pPr algn="l">
              <a:lnSpc>
                <a:spcPts val="34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DAGSCBBOtlQ</dc:identifier>
  <dcterms:modified xsi:type="dcterms:W3CDTF">2011-08-01T06:04:30Z</dcterms:modified>
  <cp:revision>1</cp:revision>
  <dc:title>ROBOTICS AND KINEMATICS DIGITAL ASSIGNMENT-2</dc:title>
</cp:coreProperties>
</file>